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88B"/>
    <a:srgbClr val="18598B"/>
    <a:srgbClr val="FA0000"/>
    <a:srgbClr val="1C1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E0710-9F14-4718-A553-7FB6017CE6BE}" v="3" dt="2020-06-21T23:04:23.71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5"/>
    <p:restoredTop sz="85534"/>
  </p:normalViewPr>
  <p:slideViewPr>
    <p:cSldViewPr snapToGrid="0" snapToObjects="1">
      <p:cViewPr>
        <p:scale>
          <a:sx n="38" d="100"/>
          <a:sy n="38" d="100"/>
        </p:scale>
        <p:origin x="40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o.com/blog/build-your-creative-confidence-thirty-circles-exercis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@SusanRobertsonConsulting.co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“Compare results. Look for the quantity or fluency of ideas. How many people filled in ten, fifteen, twenty or more circles? (Typically most people don’t finish.) </a:t>
            </a:r>
          </a:p>
          <a:p>
            <a:pPr>
              <a:spcBef>
                <a:spcPts val="0"/>
              </a:spcBef>
            </a:pPr>
            <a:r>
              <a:rPr lang="en-GB" dirty="0"/>
              <a:t>Next, look for diversity or flexibility in ideas. See if the ideas are derivative (a basketball, a baseball, a volleyball) or distinct (a planet, a cookie, a happy face). </a:t>
            </a:r>
          </a:p>
          <a:p>
            <a:pPr>
              <a:spcBef>
                <a:spcPts val="0"/>
              </a:spcBef>
            </a:pPr>
            <a:r>
              <a:rPr lang="en-GB" dirty="0"/>
              <a:t>Did anyone “break the rules” and combine circles (a snowman or a traffic light)? Were the rules explicit, or just assumed?”</a:t>
            </a:r>
          </a:p>
          <a:p>
            <a:pPr>
              <a:spcBef>
                <a:spcPts val="0"/>
              </a:spcBef>
            </a:pPr>
            <a:r>
              <a:rPr lang="en-GB" dirty="0"/>
              <a:t>Tom Kelly </a:t>
            </a:r>
          </a:p>
          <a:p>
            <a:pPr>
              <a:spcBef>
                <a:spcPts val="0"/>
              </a:spcBef>
            </a:pPr>
            <a:r>
              <a:rPr lang="en-GB" dirty="0"/>
              <a:t>IDEO Partner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https://www.ideo.com/blog/build-your-creative-confidence-thirty-circles-exercise</a:t>
            </a:r>
            <a:r>
              <a:rPr lang="en-US" dirty="0"/>
              <a:t> (April 2021) </a:t>
            </a:r>
          </a:p>
          <a:p>
            <a:pPr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67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b="1" dirty="0">
                <a:solidFill>
                  <a:srgbClr val="7030A0"/>
                </a:solidFill>
                <a:ea typeface="ＭＳ Ｐゴシック" charset="-128"/>
              </a:rPr>
              <a:t>“</a:t>
            </a:r>
            <a:r>
              <a:rPr lang="en-GB" altLang="en-US" b="1" i="1" dirty="0">
                <a:ea typeface="ＭＳ Ｐゴシック" charset="-128"/>
              </a:rPr>
              <a:t>Ideas successfully applied</a:t>
            </a:r>
            <a:r>
              <a:rPr lang="en-GB" altLang="en-US" b="1" dirty="0">
                <a:ea typeface="ＭＳ Ｐゴシック" charset="-128"/>
              </a:rPr>
              <a:t>”  </a:t>
            </a:r>
            <a:r>
              <a:rPr lang="en-GB" altLang="en-US" dirty="0">
                <a:ea typeface="ＭＳ Ｐゴシック" charset="-128"/>
              </a:rPr>
              <a:t>- </a:t>
            </a:r>
            <a:r>
              <a:rPr lang="en-GB" altLang="en-US" sz="2400" dirty="0">
                <a:ea typeface="ＭＳ Ｐゴシック" charset="-128"/>
              </a:rPr>
              <a:t>Henry Mintzberg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According to Peter Drucker (1985) the best award any innovation can get, is to make other people say: </a:t>
            </a:r>
          </a:p>
          <a:p>
            <a:pPr marL="457200" lvl="1" indent="0">
              <a:buNone/>
            </a:pPr>
            <a:r>
              <a:rPr lang="en-US" altLang="en-US" sz="2000" dirty="0">
                <a:ea typeface="ＭＳ Ｐゴシック" charset="-128"/>
              </a:rPr>
              <a:t>‘</a:t>
            </a:r>
            <a:r>
              <a:rPr lang="en-US" altLang="en-US" sz="2000" i="1" dirty="0">
                <a:ea typeface="ＭＳ Ｐゴシック" charset="-128"/>
              </a:rPr>
              <a:t>this is so obvious, why haven’t I ever though of that’</a:t>
            </a:r>
            <a:r>
              <a:rPr lang="en-US" altLang="en-US" sz="2000" dirty="0">
                <a:ea typeface="ＭＳ Ｐゴシック" charset="-128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ea typeface="ＭＳ Ｐゴシック" charset="-128"/>
              </a:rPr>
              <a:t>Innovation includes not only new technologies but also new methods or </a:t>
            </a:r>
            <a:r>
              <a:rPr lang="en-GB" altLang="en-US" sz="2400" b="1" dirty="0">
                <a:ea typeface="ＭＳ Ｐゴシック" charset="-128"/>
              </a:rPr>
              <a:t>ways of doing things that sometimes appear quite ordinary</a:t>
            </a:r>
            <a:r>
              <a:rPr lang="en-GB" altLang="en-US" sz="2400" dirty="0">
                <a:ea typeface="ＭＳ Ｐゴシック" charset="-128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ea typeface="ＭＳ Ｐゴシック" charset="-128"/>
              </a:rPr>
              <a:t>Innovation can be expressed as: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ea typeface="ＭＳ Ｐゴシック" charset="-128"/>
              </a:rPr>
              <a:t> a new </a:t>
            </a:r>
            <a:r>
              <a:rPr lang="en-GB" altLang="en-US" b="1" dirty="0">
                <a:ea typeface="ＭＳ Ｐゴシック" charset="-128"/>
              </a:rPr>
              <a:t>product</a:t>
            </a:r>
            <a:r>
              <a:rPr lang="en-GB" altLang="en-US" dirty="0">
                <a:ea typeface="ＭＳ Ｐゴシック" charset="-128"/>
              </a:rPr>
              <a:t> or </a:t>
            </a:r>
            <a:r>
              <a:rPr lang="en-GB" altLang="en-US" b="1" dirty="0">
                <a:ea typeface="ＭＳ Ｐゴシック" charset="-128"/>
              </a:rPr>
              <a:t>service </a:t>
            </a:r>
            <a:r>
              <a:rPr lang="en-GB" altLang="en-US" dirty="0">
                <a:ea typeface="ＭＳ Ｐゴシック" charset="-128"/>
              </a:rPr>
              <a:t>design, 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ea typeface="ＭＳ Ｐゴシック" charset="-128"/>
              </a:rPr>
              <a:t>a new production </a:t>
            </a:r>
            <a:r>
              <a:rPr lang="en-GB" altLang="en-US" b="1" dirty="0">
                <a:ea typeface="ＭＳ Ｐゴシック" charset="-128"/>
              </a:rPr>
              <a:t>process</a:t>
            </a:r>
            <a:r>
              <a:rPr lang="en-GB" altLang="en-US" dirty="0">
                <a:ea typeface="ＭＳ Ｐゴシック" charset="-128"/>
              </a:rPr>
              <a:t>, 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ea typeface="ＭＳ Ｐゴシック" charset="-128"/>
              </a:rPr>
              <a:t>a new </a:t>
            </a:r>
            <a:r>
              <a:rPr lang="en-GB" altLang="en-US" b="1" dirty="0">
                <a:ea typeface="ＭＳ Ｐゴシック" charset="-128"/>
              </a:rPr>
              <a:t>approach</a:t>
            </a:r>
            <a:r>
              <a:rPr lang="en-GB" altLang="en-US" dirty="0">
                <a:ea typeface="ＭＳ Ｐゴシック" charset="-128"/>
              </a:rPr>
              <a:t> to marketing or a 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ea typeface="ＭＳ Ｐゴシック" charset="-128"/>
              </a:rPr>
              <a:t>new way of </a:t>
            </a:r>
            <a:r>
              <a:rPr lang="en-GB" altLang="en-US" b="1" dirty="0">
                <a:ea typeface="ＭＳ Ｐゴシック" charset="-128"/>
              </a:rPr>
              <a:t>training </a:t>
            </a:r>
            <a:r>
              <a:rPr lang="en-GB" altLang="en-US" dirty="0">
                <a:ea typeface="ＭＳ Ｐゴシック" charset="-128"/>
              </a:rPr>
              <a:t>and </a:t>
            </a:r>
            <a:r>
              <a:rPr lang="en-GB" altLang="en-US" b="1" dirty="0">
                <a:ea typeface="ＭＳ Ｐゴシック" charset="-128"/>
              </a:rPr>
              <a:t>organising</a:t>
            </a:r>
            <a:r>
              <a:rPr lang="en-GB" altLang="en-US" dirty="0">
                <a:ea typeface="ＭＳ Ｐゴシック" charset="-128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8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Plan a party activity  - Source: Susan Robertson Consulting</a:t>
            </a:r>
          </a:p>
          <a:p>
            <a:r>
              <a:rPr lang="en-US" sz="2400" dirty="0">
                <a:latin typeface="Arial"/>
                <a:cs typeface="Arial"/>
                <a:hlinkClick r:id="rId3"/>
              </a:rPr>
              <a:t>Susan@SusanRobertsonConsulting.com</a:t>
            </a:r>
            <a:endParaRPr lang="en-US" sz="2400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88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b="0" i="0">
                <a:solidFill>
                  <a:srgbClr val="18598B"/>
                </a:solidFill>
                <a:latin typeface="British Council Sans" panose="020B0504020202020204" pitchFamily="34" charset="0"/>
                <a:cs typeface="British Council Sans" panose="020B05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/>
          <a:lstStyle>
            <a:lvl1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800" b="0" i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67934471-1757-F545-8762-30E3E20818D5}"/>
              </a:ext>
            </a:extLst>
          </p:cNvPr>
          <p:cNvSpPr/>
          <p:nvPr userDrawn="1"/>
        </p:nvSpPr>
        <p:spPr>
          <a:xfrm>
            <a:off x="1716809" y="2830795"/>
            <a:ext cx="1944604" cy="1296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1pPr>
            <a:lvl2pPr marL="11176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2pPr>
            <a:lvl3pPr marL="16764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3pPr>
            <a:lvl4pPr marL="22352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4pPr>
            <a:lvl5pPr marL="2794000" indent="-558800">
              <a:spcBef>
                <a:spcPts val="4500"/>
              </a:spcBef>
              <a:defRPr sz="3800">
                <a:solidFill>
                  <a:srgbClr val="18598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7ED460F8-2EB3-B347-8D0C-4E0ED8BDD74A}"/>
              </a:ext>
            </a:extLst>
          </p:cNvPr>
          <p:cNvSpPr/>
          <p:nvPr userDrawn="1"/>
        </p:nvSpPr>
        <p:spPr>
          <a:xfrm>
            <a:off x="1716809" y="2830795"/>
            <a:ext cx="1944604" cy="1296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18598B"/>
                </a:solidFill>
              </a:defRPr>
            </a:lvl1pPr>
            <a:lvl2pPr>
              <a:defRPr sz="4800">
                <a:solidFill>
                  <a:srgbClr val="18598B"/>
                </a:solidFill>
              </a:defRPr>
            </a:lvl2pPr>
            <a:lvl3pPr>
              <a:defRPr sz="4800">
                <a:solidFill>
                  <a:srgbClr val="18598B"/>
                </a:solidFill>
              </a:defRPr>
            </a:lvl3pPr>
            <a:lvl4pPr>
              <a:defRPr sz="4800">
                <a:solidFill>
                  <a:srgbClr val="18598B"/>
                </a:solidFill>
              </a:defRPr>
            </a:lvl4pPr>
            <a:lvl5pPr>
              <a:defRPr sz="4800">
                <a:solidFill>
                  <a:srgbClr val="18598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>
                <a:solidFill>
                  <a:srgbClr val="18598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solidFill>
                  <a:srgbClr val="18598B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rgbClr val="18598B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ww.britishcouncil.uz"/>
          <p:cNvSpPr txBox="1"/>
          <p:nvPr/>
        </p:nvSpPr>
        <p:spPr>
          <a:xfrm>
            <a:off x="1210751" y="12503938"/>
            <a:ext cx="392254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b="0">
                <a:solidFill>
                  <a:srgbClr val="FFFFFF"/>
                </a:solidFill>
                <a:latin typeface="British Council Sans Regular"/>
                <a:ea typeface="British Council Sans Regular"/>
                <a:cs typeface="British Council Sans Regular"/>
                <a:sym typeface="British Council Sans Regular"/>
              </a:defRPr>
            </a:lvl1pPr>
          </a:lstStyle>
          <a:p>
            <a:r>
              <a:rPr dirty="0" err="1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www.britishcouncil</a:t>
            </a:r>
            <a:r>
              <a:rPr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endParaRPr dirty="0">
              <a:solidFill>
                <a:srgbClr val="185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7FF3AD-0926-8F43-9CA9-D250EB741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3" t="37265" r="41875" b="30772"/>
          <a:stretch/>
        </p:blipFill>
        <p:spPr>
          <a:xfrm>
            <a:off x="8660322" y="0"/>
            <a:ext cx="14932994" cy="13274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6D6F8D-D15C-7E4B-9845-ADAB14E307A4}"/>
              </a:ext>
            </a:extLst>
          </p:cNvPr>
          <p:cNvSpPr txBox="1"/>
          <p:nvPr/>
        </p:nvSpPr>
        <p:spPr>
          <a:xfrm>
            <a:off x="1210751" y="5029129"/>
            <a:ext cx="14850219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18598B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Creative Spark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60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ducation </a:t>
            </a:r>
            <a:r>
              <a:rPr lang="en-US" sz="60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</a:t>
            </a:r>
            <a:r>
              <a:rPr lang="en-US" sz="6000" dirty="0" err="1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6000" dirty="0">
              <a:solidFill>
                <a:srgbClr val="185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000" dirty="0">
              <a:solidFill>
                <a:srgbClr val="185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6B556EC8-BC12-0846-B78E-9F28EA0D1A9F}"/>
              </a:ext>
            </a:extLst>
          </p:cNvPr>
          <p:cNvSpPr/>
          <p:nvPr/>
        </p:nvSpPr>
        <p:spPr>
          <a:xfrm>
            <a:off x="1227421" y="7141538"/>
            <a:ext cx="1944604" cy="1296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998A56-5554-5649-90F5-9D71E43E1865}"/>
              </a:ext>
            </a:extLst>
          </p:cNvPr>
          <p:cNvSpPr txBox="1"/>
          <p:nvPr/>
        </p:nvSpPr>
        <p:spPr>
          <a:xfrm>
            <a:off x="1144902" y="7705696"/>
            <a:ext cx="1318630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 Warm-Up for </a:t>
            </a:r>
            <a:r>
              <a:rPr lang="en-US" sz="6000" dirty="0" err="1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Createathon</a:t>
            </a:r>
            <a:endParaRPr lang="en-US" sz="6000" dirty="0">
              <a:solidFill>
                <a:srgbClr val="185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5F6852-CF17-7445-9A20-FB8F94111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21" y="894911"/>
            <a:ext cx="4114434" cy="11809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6171-F897-5644-9F24-91CCC044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of Both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123-F6D4-FC4C-8AF9-9EE806656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8598" y="8272272"/>
            <a:ext cx="6686804" cy="434848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6600" dirty="0"/>
              <a:t>Replace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6600" b="1" dirty="0"/>
              <a:t>“YES, BUT…”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6600" dirty="0"/>
              <a:t>with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6600" i="1" dirty="0"/>
              <a:t>PPCO</a:t>
            </a:r>
            <a:r>
              <a:rPr lang="en-GB" sz="6600" dirty="0"/>
              <a:t> response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CD5E4-52DA-5B44-AA36-AB7C8FD68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677" y="3311613"/>
            <a:ext cx="4290646" cy="42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39E041-35C1-3A4C-AFDB-DE7851DBC99B}"/>
              </a:ext>
            </a:extLst>
          </p:cNvPr>
          <p:cNvSpPr txBox="1"/>
          <p:nvPr/>
        </p:nvSpPr>
        <p:spPr>
          <a:xfrm>
            <a:off x="-951445" y="12972288"/>
            <a:ext cx="764352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Susan Robertson Consulting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4432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B861-D9A9-D146-9E04-4DC9FA81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/>
              <a:t>PPCO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F5CD7-80E5-4843-B0F6-0FEA3D07168C}"/>
              </a:ext>
            </a:extLst>
          </p:cNvPr>
          <p:cNvSpPr txBox="1"/>
          <p:nvPr/>
        </p:nvSpPr>
        <p:spPr>
          <a:xfrm>
            <a:off x="13012422" y="3981896"/>
            <a:ext cx="117017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concerns as open-ended questions.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to…?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we….?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what ways might we…?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94BD9-014A-A44C-AAA2-648F9DD24C50}"/>
              </a:ext>
            </a:extLst>
          </p:cNvPr>
          <p:cNvSpPr txBox="1"/>
          <p:nvPr/>
        </p:nvSpPr>
        <p:spPr>
          <a:xfrm>
            <a:off x="999744" y="3981896"/>
            <a:ext cx="1388748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like about it as it is now?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good?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useful?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valuable?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potential?</a:t>
            </a:r>
          </a:p>
          <a:p>
            <a:pPr algn="l"/>
            <a:endParaRPr lang="en-US" sz="28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38DA5-ACC4-9E42-AD60-43290A766551}"/>
              </a:ext>
            </a:extLst>
          </p:cNvPr>
          <p:cNvSpPr txBox="1"/>
          <p:nvPr/>
        </p:nvSpPr>
        <p:spPr>
          <a:xfrm>
            <a:off x="999744" y="8883908"/>
            <a:ext cx="111922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other opportunities might this open up?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 of like extra credit.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problems might it help solve?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might it enable?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spin-offs for future growth?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“It might….”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0355EF-7A98-0443-A2D5-F7B4F717D65D}"/>
              </a:ext>
            </a:extLst>
          </p:cNvPr>
          <p:cNvSpPr txBox="1"/>
          <p:nvPr/>
        </p:nvSpPr>
        <p:spPr>
          <a:xfrm>
            <a:off x="13012422" y="8883908"/>
            <a:ext cx="1504576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to solve the most important </a:t>
            </a:r>
            <a:br>
              <a:rPr lang="en-US" sz="4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solutions to those obstacles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at a time in order of their </a:t>
            </a:r>
            <a:b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</a:p>
          <a:p>
            <a:pPr algn="l"/>
            <a:endParaRPr lang="en-US" sz="2800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466852-0265-9848-A43D-FC5A2720F63B}"/>
              </a:ext>
            </a:extLst>
          </p:cNvPr>
          <p:cNvSpPr txBox="1"/>
          <p:nvPr/>
        </p:nvSpPr>
        <p:spPr>
          <a:xfrm>
            <a:off x="5634069" y="3177411"/>
            <a:ext cx="1923604" cy="779701"/>
          </a:xfrm>
          <a:prstGeom prst="rect">
            <a:avLst/>
          </a:prstGeom>
          <a:noFill/>
          <a:ln w="12700" cap="flat">
            <a:solidFill>
              <a:srgbClr val="FA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4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72AAB0-25F0-F542-8D26-15C743258DCD}"/>
              </a:ext>
            </a:extLst>
          </p:cNvPr>
          <p:cNvSpPr txBox="1"/>
          <p:nvPr/>
        </p:nvSpPr>
        <p:spPr>
          <a:xfrm>
            <a:off x="16323785" y="8063170"/>
            <a:ext cx="2864567" cy="779701"/>
          </a:xfrm>
          <a:prstGeom prst="rect">
            <a:avLst/>
          </a:prstGeom>
          <a:noFill/>
          <a:ln w="12700" cap="flat">
            <a:solidFill>
              <a:srgbClr val="FA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4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8F593A-B401-B043-A3E8-8CBF73711B85}"/>
              </a:ext>
            </a:extLst>
          </p:cNvPr>
          <p:cNvSpPr txBox="1"/>
          <p:nvPr/>
        </p:nvSpPr>
        <p:spPr>
          <a:xfrm>
            <a:off x="16403133" y="3177412"/>
            <a:ext cx="2705870" cy="779701"/>
          </a:xfrm>
          <a:prstGeom prst="rect">
            <a:avLst/>
          </a:prstGeom>
          <a:noFill/>
          <a:ln w="12700" cap="flat">
            <a:solidFill>
              <a:srgbClr val="FA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4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B09694-F128-F147-AA29-EF9B2984E6C1}"/>
              </a:ext>
            </a:extLst>
          </p:cNvPr>
          <p:cNvSpPr txBox="1"/>
          <p:nvPr/>
        </p:nvSpPr>
        <p:spPr>
          <a:xfrm>
            <a:off x="5195648" y="8054641"/>
            <a:ext cx="2800447" cy="779701"/>
          </a:xfrm>
          <a:prstGeom prst="rect">
            <a:avLst/>
          </a:prstGeom>
          <a:noFill/>
          <a:ln w="12700" cap="flat">
            <a:solidFill>
              <a:srgbClr val="FA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44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D0702D-E5E6-5942-8E91-C479772EF6E5}"/>
              </a:ext>
            </a:extLst>
          </p:cNvPr>
          <p:cNvSpPr/>
          <p:nvPr/>
        </p:nvSpPr>
        <p:spPr>
          <a:xfrm>
            <a:off x="585216" y="3981896"/>
            <a:ext cx="22530816" cy="3908762"/>
          </a:xfrm>
          <a:prstGeom prst="rect">
            <a:avLst/>
          </a:prstGeom>
          <a:solidFill>
            <a:srgbClr val="17588B">
              <a:alpha val="159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A870D2-7F59-7145-A639-3AFEC4A3DFB1}"/>
              </a:ext>
            </a:extLst>
          </p:cNvPr>
          <p:cNvSpPr/>
          <p:nvPr/>
        </p:nvSpPr>
        <p:spPr>
          <a:xfrm>
            <a:off x="585216" y="8834342"/>
            <a:ext cx="22532400" cy="4860000"/>
          </a:xfrm>
          <a:prstGeom prst="rect">
            <a:avLst/>
          </a:prstGeom>
          <a:solidFill>
            <a:srgbClr val="17588B">
              <a:alpha val="15957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51967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9E9B4-E1A8-084E-B95A-C5159122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C0373-6797-7F40-9E13-53DF2B5E7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899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DCD4-E159-4E4F-81B0-2B037AFD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0C221-3428-E34A-9D16-28CD2BE83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961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9BAA-F387-3B49-82A9-11587EFC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Circles challenge: Kick start your creativity!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7DDB288-CD7C-7446-A17E-6B9E1F5B199F}"/>
              </a:ext>
            </a:extLst>
          </p:cNvPr>
          <p:cNvGrpSpPr/>
          <p:nvPr/>
        </p:nvGrpSpPr>
        <p:grpSpPr>
          <a:xfrm>
            <a:off x="7832919" y="2641600"/>
            <a:ext cx="8718162" cy="10259774"/>
            <a:chOff x="8734686" y="2231089"/>
            <a:chExt cx="8718162" cy="1025977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25D6AE-5782-3743-8EDF-B179C27C28A1}"/>
                </a:ext>
              </a:extLst>
            </p:cNvPr>
            <p:cNvSpPr/>
            <p:nvPr/>
          </p:nvSpPr>
          <p:spPr>
            <a:xfrm>
              <a:off x="10598324" y="399521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DB8DD9-2E8E-E24E-9A91-F2EA076CC73B}"/>
                </a:ext>
              </a:extLst>
            </p:cNvPr>
            <p:cNvSpPr/>
            <p:nvPr/>
          </p:nvSpPr>
          <p:spPr>
            <a:xfrm>
              <a:off x="12401002" y="399521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51E3FDF-A58C-F24B-A759-97C8E02CFB17}"/>
                </a:ext>
              </a:extLst>
            </p:cNvPr>
            <p:cNvSpPr/>
            <p:nvPr/>
          </p:nvSpPr>
          <p:spPr>
            <a:xfrm>
              <a:off x="8795646" y="399521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1783931-3CA6-E54D-BE6B-6DC507EEEBFA}"/>
                </a:ext>
              </a:extLst>
            </p:cNvPr>
            <p:cNvSpPr/>
            <p:nvPr/>
          </p:nvSpPr>
          <p:spPr>
            <a:xfrm>
              <a:off x="16006358" y="399521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519395-6D7A-CC4E-9491-6C517527C63A}"/>
                </a:ext>
              </a:extLst>
            </p:cNvPr>
            <p:cNvSpPr/>
            <p:nvPr/>
          </p:nvSpPr>
          <p:spPr>
            <a:xfrm>
              <a:off x="14203680" y="399521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65E389-06CF-AD4F-BA6D-99D7FE55DCFD}"/>
                </a:ext>
              </a:extLst>
            </p:cNvPr>
            <p:cNvSpPr/>
            <p:nvPr/>
          </p:nvSpPr>
          <p:spPr>
            <a:xfrm>
              <a:off x="10537364" y="11044373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288722A-49DC-7C43-A155-A2B91674A24A}"/>
                </a:ext>
              </a:extLst>
            </p:cNvPr>
            <p:cNvSpPr/>
            <p:nvPr/>
          </p:nvSpPr>
          <p:spPr>
            <a:xfrm>
              <a:off x="12340042" y="11044373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1D408B3-59F4-8F4B-9E6C-FC18F00303A6}"/>
                </a:ext>
              </a:extLst>
            </p:cNvPr>
            <p:cNvSpPr/>
            <p:nvPr/>
          </p:nvSpPr>
          <p:spPr>
            <a:xfrm>
              <a:off x="8734686" y="11044373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213B63A-5B66-684B-86CE-F84CC686326A}"/>
                </a:ext>
              </a:extLst>
            </p:cNvPr>
            <p:cNvSpPr/>
            <p:nvPr/>
          </p:nvSpPr>
          <p:spPr>
            <a:xfrm>
              <a:off x="15945398" y="11044373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D0B1A79-9206-A34C-9499-4F9F6062D869}"/>
                </a:ext>
              </a:extLst>
            </p:cNvPr>
            <p:cNvSpPr/>
            <p:nvPr/>
          </p:nvSpPr>
          <p:spPr>
            <a:xfrm>
              <a:off x="14142720" y="11044373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DF6A8EA-2004-014D-B88C-F62B418D7038}"/>
                </a:ext>
              </a:extLst>
            </p:cNvPr>
            <p:cNvSpPr/>
            <p:nvPr/>
          </p:nvSpPr>
          <p:spPr>
            <a:xfrm>
              <a:off x="10598324" y="5759345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DF347AF-EB9A-C84F-8F7F-D0E93F0DD068}"/>
                </a:ext>
              </a:extLst>
            </p:cNvPr>
            <p:cNvSpPr/>
            <p:nvPr/>
          </p:nvSpPr>
          <p:spPr>
            <a:xfrm>
              <a:off x="12401002" y="5759345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EE9199-1C56-3E4A-A0B2-5384B5EC0346}"/>
                </a:ext>
              </a:extLst>
            </p:cNvPr>
            <p:cNvSpPr/>
            <p:nvPr/>
          </p:nvSpPr>
          <p:spPr>
            <a:xfrm>
              <a:off x="8795646" y="5759345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DDE06F-7688-9D44-B451-6E31D51B141B}"/>
                </a:ext>
              </a:extLst>
            </p:cNvPr>
            <p:cNvSpPr/>
            <p:nvPr/>
          </p:nvSpPr>
          <p:spPr>
            <a:xfrm>
              <a:off x="16006358" y="5759345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4F1D940-7A2A-A342-B77A-472F093027EC}"/>
                </a:ext>
              </a:extLst>
            </p:cNvPr>
            <p:cNvSpPr/>
            <p:nvPr/>
          </p:nvSpPr>
          <p:spPr>
            <a:xfrm>
              <a:off x="14203680" y="5759345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B297B9E-256B-8F48-AE5B-FA185EC5AECB}"/>
                </a:ext>
              </a:extLst>
            </p:cNvPr>
            <p:cNvSpPr/>
            <p:nvPr/>
          </p:nvSpPr>
          <p:spPr>
            <a:xfrm>
              <a:off x="10598324" y="7521021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608F41-731E-AC4D-9948-E75B6241CB40}"/>
                </a:ext>
              </a:extLst>
            </p:cNvPr>
            <p:cNvSpPr/>
            <p:nvPr/>
          </p:nvSpPr>
          <p:spPr>
            <a:xfrm>
              <a:off x="12401002" y="7521021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39E288-CDC2-7743-954A-3237F0073CDF}"/>
                </a:ext>
              </a:extLst>
            </p:cNvPr>
            <p:cNvSpPr/>
            <p:nvPr/>
          </p:nvSpPr>
          <p:spPr>
            <a:xfrm>
              <a:off x="8795646" y="7521021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4A5FC7C-0D03-9741-A3CD-AA84CFD9BC19}"/>
                </a:ext>
              </a:extLst>
            </p:cNvPr>
            <p:cNvSpPr/>
            <p:nvPr/>
          </p:nvSpPr>
          <p:spPr>
            <a:xfrm>
              <a:off x="16006358" y="7521021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04197D-BC5E-864C-963E-A6C87CB21C88}"/>
                </a:ext>
              </a:extLst>
            </p:cNvPr>
            <p:cNvSpPr/>
            <p:nvPr/>
          </p:nvSpPr>
          <p:spPr>
            <a:xfrm>
              <a:off x="14203680" y="7521021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94E933-5742-4549-8BE9-4E206A32CF64}"/>
                </a:ext>
              </a:extLst>
            </p:cNvPr>
            <p:cNvSpPr/>
            <p:nvPr/>
          </p:nvSpPr>
          <p:spPr>
            <a:xfrm>
              <a:off x="10598324" y="928269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54930DE-98E7-1149-83B7-A7BE4DCF71F0}"/>
                </a:ext>
              </a:extLst>
            </p:cNvPr>
            <p:cNvSpPr/>
            <p:nvPr/>
          </p:nvSpPr>
          <p:spPr>
            <a:xfrm>
              <a:off x="12401002" y="928269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A0402A6-5086-514D-89CF-F7AC15CDC6AF}"/>
                </a:ext>
              </a:extLst>
            </p:cNvPr>
            <p:cNvSpPr/>
            <p:nvPr/>
          </p:nvSpPr>
          <p:spPr>
            <a:xfrm>
              <a:off x="8795646" y="928269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CA1E80-12ED-484E-A16D-EC03AC62A0FD}"/>
                </a:ext>
              </a:extLst>
            </p:cNvPr>
            <p:cNvSpPr/>
            <p:nvPr/>
          </p:nvSpPr>
          <p:spPr>
            <a:xfrm>
              <a:off x="16006358" y="928269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D0306E8-1518-8949-AB73-4B2755F5A736}"/>
                </a:ext>
              </a:extLst>
            </p:cNvPr>
            <p:cNvSpPr/>
            <p:nvPr/>
          </p:nvSpPr>
          <p:spPr>
            <a:xfrm>
              <a:off x="14203680" y="928269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F7A936-FE69-BF42-9CFE-6B8B6BA7A581}"/>
                </a:ext>
              </a:extLst>
            </p:cNvPr>
            <p:cNvSpPr/>
            <p:nvPr/>
          </p:nvSpPr>
          <p:spPr>
            <a:xfrm>
              <a:off x="10537364" y="2231089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4F0BB0-376D-BB49-86CB-EFE3BA31A321}"/>
                </a:ext>
              </a:extLst>
            </p:cNvPr>
            <p:cNvSpPr/>
            <p:nvPr/>
          </p:nvSpPr>
          <p:spPr>
            <a:xfrm>
              <a:off x="12340042" y="2231089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A42A79D-CDC7-7140-B3E0-66C0D536252F}"/>
                </a:ext>
              </a:extLst>
            </p:cNvPr>
            <p:cNvSpPr/>
            <p:nvPr/>
          </p:nvSpPr>
          <p:spPr>
            <a:xfrm>
              <a:off x="8734686" y="2231089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308FE2-A52B-6E41-A31A-BBAE4284031A}"/>
                </a:ext>
              </a:extLst>
            </p:cNvPr>
            <p:cNvSpPr/>
            <p:nvPr/>
          </p:nvSpPr>
          <p:spPr>
            <a:xfrm>
              <a:off x="15945398" y="2231089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564933E-DBF5-034B-A3E0-8760F0F0783B}"/>
                </a:ext>
              </a:extLst>
            </p:cNvPr>
            <p:cNvSpPr/>
            <p:nvPr/>
          </p:nvSpPr>
          <p:spPr>
            <a:xfrm>
              <a:off x="14142720" y="2231089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358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522DA-16B1-1040-A807-CA5AB592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games…by Bob McKim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C66DB-0B78-D147-9917-27533B476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30 circles game:</a:t>
            </a:r>
          </a:p>
          <a:p>
            <a:pPr>
              <a:spcBef>
                <a:spcPts val="0"/>
              </a:spcBef>
            </a:pPr>
            <a:r>
              <a:rPr lang="en-GB" dirty="0"/>
              <a:t>Adapt as many of those circles as you can into objects…in 3 minutes.</a:t>
            </a:r>
          </a:p>
          <a:p>
            <a:pPr>
              <a:spcBef>
                <a:spcPts val="0"/>
              </a:spcBef>
            </a:pPr>
            <a:r>
              <a:rPr lang="en-GB" dirty="0"/>
              <a:t>The aim is quantity here!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FDE5D-7645-C846-B972-BEB50460E9DC}"/>
              </a:ext>
            </a:extLst>
          </p:cNvPr>
          <p:cNvGrpSpPr>
            <a:grpSpLocks noChangeAspect="1"/>
          </p:cNvGrpSpPr>
          <p:nvPr/>
        </p:nvGrpSpPr>
        <p:grpSpPr>
          <a:xfrm>
            <a:off x="12812479" y="5282994"/>
            <a:ext cx="6518377" cy="7671006"/>
            <a:chOff x="8734686" y="2231089"/>
            <a:chExt cx="8718162" cy="102597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8BB84EA-A10F-394A-86F6-775111B482FA}"/>
                </a:ext>
              </a:extLst>
            </p:cNvPr>
            <p:cNvSpPr/>
            <p:nvPr/>
          </p:nvSpPr>
          <p:spPr>
            <a:xfrm>
              <a:off x="10598324" y="399521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2CA934-81E0-2C46-ABBE-E5BAE2A52B47}"/>
                </a:ext>
              </a:extLst>
            </p:cNvPr>
            <p:cNvSpPr/>
            <p:nvPr/>
          </p:nvSpPr>
          <p:spPr>
            <a:xfrm>
              <a:off x="12401002" y="399521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A730B7E-889C-1944-9040-4F975C6D7868}"/>
                </a:ext>
              </a:extLst>
            </p:cNvPr>
            <p:cNvSpPr/>
            <p:nvPr/>
          </p:nvSpPr>
          <p:spPr>
            <a:xfrm>
              <a:off x="8795646" y="399521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4D245E-3FCF-C34E-A2A0-2B2BB3EA8C43}"/>
                </a:ext>
              </a:extLst>
            </p:cNvPr>
            <p:cNvSpPr/>
            <p:nvPr/>
          </p:nvSpPr>
          <p:spPr>
            <a:xfrm>
              <a:off x="16006358" y="399521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BA1C19-F746-9847-93F0-EAD363420B4D}"/>
                </a:ext>
              </a:extLst>
            </p:cNvPr>
            <p:cNvSpPr/>
            <p:nvPr/>
          </p:nvSpPr>
          <p:spPr>
            <a:xfrm>
              <a:off x="14203680" y="399521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FE0D256-C566-8642-8A79-F6FA559E404A}"/>
                </a:ext>
              </a:extLst>
            </p:cNvPr>
            <p:cNvSpPr/>
            <p:nvPr/>
          </p:nvSpPr>
          <p:spPr>
            <a:xfrm>
              <a:off x="10537364" y="11044373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19DB85-CF66-E54C-87A8-F86DCFCC062F}"/>
                </a:ext>
              </a:extLst>
            </p:cNvPr>
            <p:cNvSpPr/>
            <p:nvPr/>
          </p:nvSpPr>
          <p:spPr>
            <a:xfrm>
              <a:off x="12340042" y="11044373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6B6814-DADB-6245-B2F3-2FC95B2328F6}"/>
                </a:ext>
              </a:extLst>
            </p:cNvPr>
            <p:cNvSpPr/>
            <p:nvPr/>
          </p:nvSpPr>
          <p:spPr>
            <a:xfrm>
              <a:off x="8734686" y="11044373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526CC0-E82D-F149-BB05-3C27E170B529}"/>
                </a:ext>
              </a:extLst>
            </p:cNvPr>
            <p:cNvSpPr/>
            <p:nvPr/>
          </p:nvSpPr>
          <p:spPr>
            <a:xfrm>
              <a:off x="15945398" y="11044373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0BADA9-0117-7F48-9CC8-B294D94CEEAA}"/>
                </a:ext>
              </a:extLst>
            </p:cNvPr>
            <p:cNvSpPr/>
            <p:nvPr/>
          </p:nvSpPr>
          <p:spPr>
            <a:xfrm>
              <a:off x="14142720" y="11044373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093D85-B297-3343-A33E-A7A4D1676A41}"/>
                </a:ext>
              </a:extLst>
            </p:cNvPr>
            <p:cNvSpPr/>
            <p:nvPr/>
          </p:nvSpPr>
          <p:spPr>
            <a:xfrm>
              <a:off x="10598324" y="5759345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F24088-AE5C-754A-B80E-188B440032A9}"/>
                </a:ext>
              </a:extLst>
            </p:cNvPr>
            <p:cNvSpPr/>
            <p:nvPr/>
          </p:nvSpPr>
          <p:spPr>
            <a:xfrm>
              <a:off x="12401002" y="5759345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26E5FC2-6698-314C-AE49-54C378863058}"/>
                </a:ext>
              </a:extLst>
            </p:cNvPr>
            <p:cNvSpPr/>
            <p:nvPr/>
          </p:nvSpPr>
          <p:spPr>
            <a:xfrm>
              <a:off x="8795646" y="5759345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C807CB2-07FD-E64C-9C7E-9A9572350534}"/>
                </a:ext>
              </a:extLst>
            </p:cNvPr>
            <p:cNvSpPr/>
            <p:nvPr/>
          </p:nvSpPr>
          <p:spPr>
            <a:xfrm>
              <a:off x="16006358" y="5759345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197E450-5FD6-F747-91DA-9D100A2C3E16}"/>
                </a:ext>
              </a:extLst>
            </p:cNvPr>
            <p:cNvSpPr/>
            <p:nvPr/>
          </p:nvSpPr>
          <p:spPr>
            <a:xfrm>
              <a:off x="14203680" y="5759345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B1C6BD2-AA02-244E-B8CD-404AAFB56BD2}"/>
                </a:ext>
              </a:extLst>
            </p:cNvPr>
            <p:cNvSpPr/>
            <p:nvPr/>
          </p:nvSpPr>
          <p:spPr>
            <a:xfrm>
              <a:off x="10598324" y="7521021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35D816-D194-4849-AD14-8DE159B26643}"/>
                </a:ext>
              </a:extLst>
            </p:cNvPr>
            <p:cNvSpPr/>
            <p:nvPr/>
          </p:nvSpPr>
          <p:spPr>
            <a:xfrm>
              <a:off x="12401002" y="7521021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64D5B95-0A25-0341-8A07-D63FF2BBD3D8}"/>
                </a:ext>
              </a:extLst>
            </p:cNvPr>
            <p:cNvSpPr/>
            <p:nvPr/>
          </p:nvSpPr>
          <p:spPr>
            <a:xfrm>
              <a:off x="8795646" y="7521021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B02D83-E9B2-184B-AAFB-4DD0DB905887}"/>
                </a:ext>
              </a:extLst>
            </p:cNvPr>
            <p:cNvSpPr/>
            <p:nvPr/>
          </p:nvSpPr>
          <p:spPr>
            <a:xfrm>
              <a:off x="16006358" y="7521021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ADFCDC3-5A3A-9748-A4C4-34B1FDB8C450}"/>
                </a:ext>
              </a:extLst>
            </p:cNvPr>
            <p:cNvSpPr/>
            <p:nvPr/>
          </p:nvSpPr>
          <p:spPr>
            <a:xfrm>
              <a:off x="14203680" y="7521021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86CD78-B250-AE4C-B598-AD7F6D9D4A9B}"/>
                </a:ext>
              </a:extLst>
            </p:cNvPr>
            <p:cNvSpPr/>
            <p:nvPr/>
          </p:nvSpPr>
          <p:spPr>
            <a:xfrm>
              <a:off x="10598324" y="928269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653DAB5-4DD4-2B49-B5B4-0E09A220D358}"/>
                </a:ext>
              </a:extLst>
            </p:cNvPr>
            <p:cNvSpPr/>
            <p:nvPr/>
          </p:nvSpPr>
          <p:spPr>
            <a:xfrm>
              <a:off x="12401002" y="928269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AB6300-FCFB-6E48-9FF2-6CE786FEDB2F}"/>
                </a:ext>
              </a:extLst>
            </p:cNvPr>
            <p:cNvSpPr/>
            <p:nvPr/>
          </p:nvSpPr>
          <p:spPr>
            <a:xfrm>
              <a:off x="8795646" y="928269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792B5B9-2189-B14F-A1A5-4EDC1BB59232}"/>
                </a:ext>
              </a:extLst>
            </p:cNvPr>
            <p:cNvSpPr/>
            <p:nvPr/>
          </p:nvSpPr>
          <p:spPr>
            <a:xfrm>
              <a:off x="16006358" y="928269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F303D2-AB55-924C-BD71-AA7BA792A500}"/>
                </a:ext>
              </a:extLst>
            </p:cNvPr>
            <p:cNvSpPr/>
            <p:nvPr/>
          </p:nvSpPr>
          <p:spPr>
            <a:xfrm>
              <a:off x="14203680" y="9282697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B22A5B8-8A0B-8A43-B676-4B2B034F7E60}"/>
                </a:ext>
              </a:extLst>
            </p:cNvPr>
            <p:cNvSpPr/>
            <p:nvPr/>
          </p:nvSpPr>
          <p:spPr>
            <a:xfrm>
              <a:off x="10537364" y="2231089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197BEF-FA49-444A-AAC4-C67EA170DE0A}"/>
                </a:ext>
              </a:extLst>
            </p:cNvPr>
            <p:cNvSpPr/>
            <p:nvPr/>
          </p:nvSpPr>
          <p:spPr>
            <a:xfrm>
              <a:off x="12340042" y="2231089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6FFA574-11B7-454C-A4CC-2F90B71B7BC4}"/>
                </a:ext>
              </a:extLst>
            </p:cNvPr>
            <p:cNvSpPr/>
            <p:nvPr/>
          </p:nvSpPr>
          <p:spPr>
            <a:xfrm>
              <a:off x="8734686" y="2231089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632DA0D-AA30-9F47-BCC6-4F616707DBCF}"/>
                </a:ext>
              </a:extLst>
            </p:cNvPr>
            <p:cNvSpPr/>
            <p:nvPr/>
          </p:nvSpPr>
          <p:spPr>
            <a:xfrm>
              <a:off x="15945398" y="2231089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7750B53-8102-7F48-8C58-CD7848C2D02C}"/>
                </a:ext>
              </a:extLst>
            </p:cNvPr>
            <p:cNvSpPr/>
            <p:nvPr/>
          </p:nvSpPr>
          <p:spPr>
            <a:xfrm>
              <a:off x="14142720" y="2231089"/>
              <a:ext cx="1446490" cy="1446490"/>
            </a:xfrm>
            <a:prstGeom prst="ellipse">
              <a:avLst/>
            </a:prstGeom>
            <a:noFill/>
            <a:ln w="12700" cap="flat">
              <a:solidFill>
                <a:srgbClr val="17588B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37" name="Graphic 36" descr="Pie chart with solid fill">
            <a:extLst>
              <a:ext uri="{FF2B5EF4-FFF2-40B4-BE49-F238E27FC236}">
                <a16:creationId xmlns:a16="http://schemas.microsoft.com/office/drawing/2014/main" id="{ECE033B3-0471-474F-8F06-AF0475940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17738" y="5246514"/>
            <a:ext cx="1308354" cy="1219806"/>
          </a:xfrm>
          <a:prstGeom prst="rect">
            <a:avLst/>
          </a:prstGeom>
        </p:spPr>
      </p:pic>
      <p:pic>
        <p:nvPicPr>
          <p:cNvPr id="39" name="Graphic 38" descr="Planet outline">
            <a:extLst>
              <a:ext uri="{FF2B5EF4-FFF2-40B4-BE49-F238E27FC236}">
                <a16:creationId xmlns:a16="http://schemas.microsoft.com/office/drawing/2014/main" id="{504E1224-FBA3-4A46-A762-E84F2B09E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66730" y="6063154"/>
            <a:ext cx="2159188" cy="2159188"/>
          </a:xfrm>
          <a:prstGeom prst="rect">
            <a:avLst/>
          </a:prstGeom>
        </p:spPr>
      </p:pic>
      <p:pic>
        <p:nvPicPr>
          <p:cNvPr id="41" name="Graphic 40" descr="Volleyball with solid fill">
            <a:extLst>
              <a:ext uri="{FF2B5EF4-FFF2-40B4-BE49-F238E27FC236}">
                <a16:creationId xmlns:a16="http://schemas.microsoft.com/office/drawing/2014/main" id="{82B434E3-6729-044D-9CCB-FB004D0D1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50947" y="7770229"/>
            <a:ext cx="1375539" cy="1375539"/>
          </a:xfrm>
          <a:prstGeom prst="rect">
            <a:avLst/>
          </a:prstGeom>
        </p:spPr>
      </p:pic>
      <p:pic>
        <p:nvPicPr>
          <p:cNvPr id="1026" name="Picture 2" descr="Robert H. McKim | Rankly">
            <a:extLst>
              <a:ext uri="{FF2B5EF4-FFF2-40B4-BE49-F238E27FC236}">
                <a16:creationId xmlns:a16="http://schemas.microsoft.com/office/drawing/2014/main" id="{4FB18E82-3392-7D4E-BEFE-D7E29C4F1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18" y="7292724"/>
            <a:ext cx="3553993" cy="35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693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3830-C47D-C741-8850-C5DC5A8F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49E1E-EFA2-8F48-BFE6-8E2BC3A2E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you generate ideas, you are balancing two goals: </a:t>
            </a:r>
          </a:p>
          <a:p>
            <a:r>
              <a:rPr lang="en-GB" b="1" dirty="0"/>
              <a:t>Fluency</a:t>
            </a:r>
            <a:r>
              <a:rPr lang="en-GB" dirty="0"/>
              <a:t> (the speed and quantity of ideas) </a:t>
            </a:r>
          </a:p>
          <a:p>
            <a:r>
              <a:rPr lang="en-GB" b="1" dirty="0"/>
              <a:t>Flexibility</a:t>
            </a:r>
            <a:r>
              <a:rPr lang="en-GB" dirty="0"/>
              <a:t> (ideas that are truly different and distinct)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2071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7F3E-B37D-C44C-A6C0-3BA0D530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F2CF4-EB08-EF48-92FF-F077DCD48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21005800" cy="1092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How many people filled in ten, fifteen, twenty or more circles?</a:t>
            </a:r>
          </a:p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9E3FCAEF-F73F-0945-AAB5-51C777602CC3}"/>
              </a:ext>
            </a:extLst>
          </p:cNvPr>
          <p:cNvSpPr/>
          <p:nvPr/>
        </p:nvSpPr>
        <p:spPr>
          <a:xfrm rot="12655731">
            <a:off x="8702297" y="6487623"/>
            <a:ext cx="1866524" cy="543219"/>
          </a:xfrm>
          <a:prstGeom prst="chevron">
            <a:avLst/>
          </a:prstGeom>
          <a:solidFill>
            <a:srgbClr val="18598B"/>
          </a:solidFill>
          <a:ln w="12700" cap="flat">
            <a:solidFill>
              <a:srgbClr val="FA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7A3391D5-013E-B24D-A2F7-FB1436C4F89F}"/>
              </a:ext>
            </a:extLst>
          </p:cNvPr>
          <p:cNvSpPr/>
          <p:nvPr/>
        </p:nvSpPr>
        <p:spPr>
          <a:xfrm rot="19937745">
            <a:off x="14057035" y="6525930"/>
            <a:ext cx="1866524" cy="543219"/>
          </a:xfrm>
          <a:prstGeom prst="chevron">
            <a:avLst/>
          </a:prstGeom>
          <a:solidFill>
            <a:srgbClr val="FA0000"/>
          </a:solidFill>
          <a:ln w="12700" cap="flat">
            <a:solidFill>
              <a:srgbClr val="18598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D024B537-C524-5A4E-BE25-4E75332972AB}"/>
              </a:ext>
            </a:extLst>
          </p:cNvPr>
          <p:cNvSpPr/>
          <p:nvPr/>
        </p:nvSpPr>
        <p:spPr>
          <a:xfrm rot="9251163">
            <a:off x="8684049" y="9136351"/>
            <a:ext cx="1866524" cy="543219"/>
          </a:xfrm>
          <a:prstGeom prst="chevron">
            <a:avLst/>
          </a:prstGeom>
          <a:solidFill>
            <a:srgbClr val="18598B"/>
          </a:solidFill>
          <a:ln w="12700" cap="flat">
            <a:solidFill>
              <a:srgbClr val="FA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B6ABEA86-0101-0C48-AD67-461A8E74CBF6}"/>
              </a:ext>
            </a:extLst>
          </p:cNvPr>
          <p:cNvSpPr/>
          <p:nvPr/>
        </p:nvSpPr>
        <p:spPr>
          <a:xfrm rot="1701747">
            <a:off x="14157636" y="9129850"/>
            <a:ext cx="1866524" cy="543219"/>
          </a:xfrm>
          <a:prstGeom prst="chevron">
            <a:avLst/>
          </a:prstGeom>
          <a:solidFill>
            <a:srgbClr val="FA0000"/>
          </a:solidFill>
          <a:ln w="12700" cap="flat">
            <a:solidFill>
              <a:srgbClr val="18598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FD55F-559D-DD49-B476-30BE4AFE9618}"/>
              </a:ext>
            </a:extLst>
          </p:cNvPr>
          <p:cNvSpPr txBox="1"/>
          <p:nvPr/>
        </p:nvSpPr>
        <p:spPr>
          <a:xfrm>
            <a:off x="5125147" y="5789379"/>
            <a:ext cx="331661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8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3ACC2-028A-2B4E-9BD6-8DEC31ECB8CF}"/>
              </a:ext>
            </a:extLst>
          </p:cNvPr>
          <p:cNvSpPr txBox="1"/>
          <p:nvPr/>
        </p:nvSpPr>
        <p:spPr>
          <a:xfrm>
            <a:off x="6094402" y="9568919"/>
            <a:ext cx="236282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8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149F71-5A71-174C-8E94-6F7A44F698AF}"/>
              </a:ext>
            </a:extLst>
          </p:cNvPr>
          <p:cNvSpPr txBox="1"/>
          <p:nvPr/>
        </p:nvSpPr>
        <p:spPr>
          <a:xfrm>
            <a:off x="16078575" y="5789379"/>
            <a:ext cx="52402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8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circles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83343B-39EE-1347-BE74-5649F94FAADB}"/>
              </a:ext>
            </a:extLst>
          </p:cNvPr>
          <p:cNvSpPr txBox="1"/>
          <p:nvPr/>
        </p:nvSpPr>
        <p:spPr>
          <a:xfrm>
            <a:off x="16234868" y="9568919"/>
            <a:ext cx="270586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80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9679-555C-A642-9CFA-81DEEBD2496C}"/>
              </a:ext>
            </a:extLst>
          </p:cNvPr>
          <p:cNvSpPr/>
          <p:nvPr/>
        </p:nvSpPr>
        <p:spPr>
          <a:xfrm>
            <a:off x="11077559" y="7038160"/>
            <a:ext cx="2450592" cy="2450592"/>
          </a:xfrm>
          <a:prstGeom prst="ellipse">
            <a:avLst/>
          </a:prstGeom>
          <a:noFill/>
          <a:ln w="38100" cap="flat">
            <a:solidFill>
              <a:srgbClr val="18598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5496E0-EA56-4744-B347-211DDCC02AB2}"/>
              </a:ext>
            </a:extLst>
          </p:cNvPr>
          <p:cNvSpPr txBox="1"/>
          <p:nvPr/>
        </p:nvSpPr>
        <p:spPr>
          <a:xfrm>
            <a:off x="16828219" y="7679149"/>
            <a:ext cx="151916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8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1F0489-390C-B94E-ABDD-3843C396BFAC}"/>
              </a:ext>
            </a:extLst>
          </p:cNvPr>
          <p:cNvSpPr txBox="1"/>
          <p:nvPr/>
        </p:nvSpPr>
        <p:spPr>
          <a:xfrm>
            <a:off x="6516232" y="7679149"/>
            <a:ext cx="151916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8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pic>
        <p:nvPicPr>
          <p:cNvPr id="19" name="Graphic 18" descr="Badge Question Mark with solid fill">
            <a:extLst>
              <a:ext uri="{FF2B5EF4-FFF2-40B4-BE49-F238E27FC236}">
                <a16:creationId xmlns:a16="http://schemas.microsoft.com/office/drawing/2014/main" id="{80DC7D3B-4596-7242-8F37-1ECD3E303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402" y="6630635"/>
            <a:ext cx="3230217" cy="32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914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E91C-A135-254C-B0E1-5237C6EF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dirty="0"/>
              <a:t>Innovation… (you have got this)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019AC-475B-6C4E-96B9-FC75D015B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“Ideas successfully applied”  - Henry Mintzberg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Make other people say: ‘</a:t>
            </a:r>
            <a:r>
              <a:rPr lang="en-GB" i="1" dirty="0"/>
              <a:t>This is so obvious, why haven’t I ever though of that?’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a new </a:t>
            </a:r>
            <a:r>
              <a:rPr lang="en-GB" b="1" dirty="0"/>
              <a:t>product</a:t>
            </a:r>
            <a:r>
              <a:rPr lang="en-GB" dirty="0"/>
              <a:t> or </a:t>
            </a:r>
            <a:r>
              <a:rPr lang="en-GB" b="1" dirty="0"/>
              <a:t>service design</a:t>
            </a:r>
            <a:r>
              <a:rPr lang="en-GB" dirty="0"/>
              <a:t>, 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a new production </a:t>
            </a:r>
            <a:r>
              <a:rPr lang="en-GB" b="1" dirty="0"/>
              <a:t>process</a:t>
            </a:r>
            <a:r>
              <a:rPr lang="en-GB" dirty="0"/>
              <a:t>, 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a new </a:t>
            </a:r>
            <a:r>
              <a:rPr lang="en-GB" b="1" dirty="0"/>
              <a:t>approach</a:t>
            </a:r>
            <a:r>
              <a:rPr lang="en-GB" dirty="0"/>
              <a:t> to marketing or a new way of </a:t>
            </a:r>
            <a:r>
              <a:rPr lang="en-GB" b="1" dirty="0"/>
              <a:t>training</a:t>
            </a:r>
            <a:r>
              <a:rPr lang="en-GB" dirty="0"/>
              <a:t> and </a:t>
            </a:r>
            <a:r>
              <a:rPr lang="en-GB" b="1" dirty="0"/>
              <a:t>organising</a:t>
            </a: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7164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97A3-9D21-BC4E-B2EF-8FBFD9FB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a Party!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FAC95-D6B4-2641-84A8-4B4E9E05D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Any kind of party you want.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One rule: respond only with </a:t>
            </a:r>
            <a:r>
              <a:rPr lang="en-GB" b="1" dirty="0"/>
              <a:t>“Yes, And….”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FA0000"/>
                </a:solidFill>
              </a:rPr>
              <a:t>~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Now, plan a different party.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Express concerns with </a:t>
            </a:r>
            <a:r>
              <a:rPr lang="en-GB" b="1" dirty="0"/>
              <a:t>“Yes, but ...”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(You may also have some “yes, and’s,” but be sure to use some “Yes, but’s.”)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Plan a party activity  - Source: Susan Robertson Consulting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/>
              <a:t>Susan@SusanRobertsonConsulting.com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Graphic 4" descr="Balloon animal with solid fill">
            <a:extLst>
              <a:ext uri="{FF2B5EF4-FFF2-40B4-BE49-F238E27FC236}">
                <a16:creationId xmlns:a16="http://schemas.microsoft.com/office/drawing/2014/main" id="{1338A9CD-05B1-3C4B-AEB5-B33BE19C0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0457">
            <a:off x="18094960" y="1748034"/>
            <a:ext cx="3850640" cy="3850640"/>
          </a:xfrm>
          <a:prstGeom prst="rect">
            <a:avLst/>
          </a:prstGeom>
        </p:spPr>
      </p:pic>
      <p:pic>
        <p:nvPicPr>
          <p:cNvPr id="7" name="Graphic 6" descr="Balloons outline">
            <a:extLst>
              <a:ext uri="{FF2B5EF4-FFF2-40B4-BE49-F238E27FC236}">
                <a16:creationId xmlns:a16="http://schemas.microsoft.com/office/drawing/2014/main" id="{78146DF2-6AFB-B74F-A45C-8E6A51E88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74099">
            <a:off x="16553731" y="6560329"/>
            <a:ext cx="31089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368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ADB1-06A3-9744-87F8-BD0C2918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Debrief: How did that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0523E-6156-E04B-A04A-32B47E351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b="1" dirty="0"/>
              <a:t>“Yes, and…” </a:t>
            </a:r>
            <a:r>
              <a:rPr lang="en-GB" dirty="0"/>
              <a:t>was: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Fun</a:t>
            </a:r>
          </a:p>
          <a:p>
            <a:pPr>
              <a:spcBef>
                <a:spcPts val="0"/>
              </a:spcBef>
            </a:pPr>
            <a:r>
              <a:rPr lang="en-GB" dirty="0"/>
              <a:t>Easy to build</a:t>
            </a:r>
          </a:p>
          <a:p>
            <a:pPr>
              <a:spcBef>
                <a:spcPts val="0"/>
              </a:spcBef>
            </a:pPr>
            <a:r>
              <a:rPr lang="en-GB" dirty="0"/>
              <a:t>Everyone comfortable to participate</a:t>
            </a:r>
          </a:p>
          <a:p>
            <a:pPr>
              <a:spcBef>
                <a:spcPts val="0"/>
              </a:spcBef>
            </a:pPr>
            <a:r>
              <a:rPr lang="en-GB" dirty="0"/>
              <a:t>Idea grows</a:t>
            </a:r>
          </a:p>
          <a:p>
            <a:pPr>
              <a:spcBef>
                <a:spcPts val="0"/>
              </a:spcBef>
            </a:pPr>
            <a:r>
              <a:rPr lang="en-GB" dirty="0"/>
              <a:t>Efficient</a:t>
            </a:r>
          </a:p>
          <a:p>
            <a:pPr>
              <a:spcBef>
                <a:spcPts val="0"/>
              </a:spcBef>
            </a:pPr>
            <a:r>
              <a:rPr lang="en-GB" dirty="0"/>
              <a:t>Productive in the sense of having a plan</a:t>
            </a:r>
          </a:p>
          <a:p>
            <a:pPr>
              <a:spcBef>
                <a:spcPts val="0"/>
              </a:spcBef>
            </a:pPr>
            <a:r>
              <a:rPr lang="en-GB" b="1" dirty="0"/>
              <a:t>No controls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Graphic 4" descr="Statistics outline">
            <a:extLst>
              <a:ext uri="{FF2B5EF4-FFF2-40B4-BE49-F238E27FC236}">
                <a16:creationId xmlns:a16="http://schemas.microsoft.com/office/drawing/2014/main" id="{0FF7193C-7228-CD46-A0BE-CF645C099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82948" y="7242048"/>
            <a:ext cx="5711952" cy="5711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437452-BF86-B14F-9B9E-802D0795E5B5}"/>
              </a:ext>
            </a:extLst>
          </p:cNvPr>
          <p:cNvSpPr txBox="1"/>
          <p:nvPr/>
        </p:nvSpPr>
        <p:spPr>
          <a:xfrm>
            <a:off x="-951445" y="12972288"/>
            <a:ext cx="764352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Susan Robertson Consulting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234619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A499-4FFC-2141-BC25-885E5918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Debrief: How did that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A29B1-01DE-3942-8A09-67F043706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Now, </a:t>
            </a:r>
            <a:r>
              <a:rPr lang="en-GB" b="1" dirty="0"/>
              <a:t>“Yes, but…” </a:t>
            </a:r>
            <a:r>
              <a:rPr lang="en-GB" dirty="0"/>
              <a:t>was: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b="1" dirty="0"/>
              <a:t>Boring party</a:t>
            </a:r>
          </a:p>
          <a:p>
            <a:pPr>
              <a:spcBef>
                <a:spcPts val="0"/>
              </a:spcBef>
            </a:pPr>
            <a:r>
              <a:rPr lang="en-GB" b="1" dirty="0"/>
              <a:t>Less fun</a:t>
            </a:r>
          </a:p>
          <a:p>
            <a:pPr>
              <a:spcBef>
                <a:spcPts val="0"/>
              </a:spcBef>
            </a:pPr>
            <a:r>
              <a:rPr lang="en-GB" b="1" dirty="0"/>
              <a:t>Constrains ideas</a:t>
            </a:r>
          </a:p>
          <a:p>
            <a:pPr>
              <a:spcBef>
                <a:spcPts val="0"/>
              </a:spcBef>
            </a:pPr>
            <a:r>
              <a:rPr lang="en-GB" b="1" dirty="0"/>
              <a:t>People shut down</a:t>
            </a:r>
          </a:p>
          <a:p>
            <a:pPr>
              <a:spcBef>
                <a:spcPts val="0"/>
              </a:spcBef>
            </a:pPr>
            <a:r>
              <a:rPr lang="en-GB" b="1" dirty="0"/>
              <a:t>Retaliation</a:t>
            </a:r>
          </a:p>
          <a:p>
            <a:pPr>
              <a:spcBef>
                <a:spcPts val="0"/>
              </a:spcBef>
            </a:pPr>
            <a:r>
              <a:rPr lang="en-GB" b="1" dirty="0"/>
              <a:t>Less efficient and less productive</a:t>
            </a:r>
          </a:p>
          <a:p>
            <a:pPr>
              <a:spcBef>
                <a:spcPts val="0"/>
              </a:spcBef>
            </a:pPr>
            <a:r>
              <a:rPr lang="en-GB" dirty="0"/>
              <a:t>More practical ideas</a:t>
            </a:r>
          </a:p>
          <a:p>
            <a:pPr>
              <a:spcBef>
                <a:spcPts val="0"/>
              </a:spcBef>
            </a:pPr>
            <a:r>
              <a:rPr lang="en-GB" dirty="0"/>
              <a:t>Forces problem solving (for some)</a:t>
            </a:r>
          </a:p>
        </p:txBody>
      </p:sp>
      <p:pic>
        <p:nvPicPr>
          <p:cNvPr id="7" name="Graphic 6" descr="Bar chart outline">
            <a:extLst>
              <a:ext uri="{FF2B5EF4-FFF2-40B4-BE49-F238E27FC236}">
                <a16:creationId xmlns:a16="http://schemas.microsoft.com/office/drawing/2014/main" id="{D7D30596-72B6-B949-84AE-8341588B4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51172" y="7510272"/>
            <a:ext cx="5443728" cy="5443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3114E6-94D4-E449-A97D-F640F5E0ADF8}"/>
              </a:ext>
            </a:extLst>
          </p:cNvPr>
          <p:cNvSpPr txBox="1"/>
          <p:nvPr/>
        </p:nvSpPr>
        <p:spPr>
          <a:xfrm>
            <a:off x="-951445" y="12972288"/>
            <a:ext cx="764352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400" b="0" dirty="0">
                <a:solidFill>
                  <a:srgbClr val="185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Susan Robertson Consulting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36604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reative Spark ppt template" id="{DAC2297C-FE46-0944-BDE0-9F8296154B23}" vid="{98CFB445-D99B-E149-803C-B5B773D2F9A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183</TotalTime>
  <Words>692</Words>
  <Application>Microsoft Macintosh PowerPoint</Application>
  <PresentationFormat>Custom</PresentationFormat>
  <Paragraphs>122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British Council Sans</vt:lpstr>
      <vt:lpstr>Arial</vt:lpstr>
      <vt:lpstr>Helvetica Neue</vt:lpstr>
      <vt:lpstr>Helvetica Neue Light</vt:lpstr>
      <vt:lpstr>Helvetica Neue Medium</vt:lpstr>
      <vt:lpstr>White</vt:lpstr>
      <vt:lpstr>PowerPoint Presentation</vt:lpstr>
      <vt:lpstr>Circles challenge: Kick start your creativity!</vt:lpstr>
      <vt:lpstr>Some games…by Bob McKim</vt:lpstr>
      <vt:lpstr>Ideation </vt:lpstr>
      <vt:lpstr>Compare results</vt:lpstr>
      <vt:lpstr>Innovation… (you have got this)</vt:lpstr>
      <vt:lpstr>Plan a Party!</vt:lpstr>
      <vt:lpstr>Debrief: How did that work?</vt:lpstr>
      <vt:lpstr>Debrief: How did that work?</vt:lpstr>
      <vt:lpstr>Best of Both  </vt:lpstr>
      <vt:lpstr>PPCO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Marczynska (UG)</dc:creator>
  <cp:lastModifiedBy>Anna Marczynska (UG)</cp:lastModifiedBy>
  <cp:revision>11</cp:revision>
  <dcterms:created xsi:type="dcterms:W3CDTF">2021-06-21T16:52:48Z</dcterms:created>
  <dcterms:modified xsi:type="dcterms:W3CDTF">2021-06-21T19:56:25Z</dcterms:modified>
</cp:coreProperties>
</file>